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 Slab"/>
      <p:regular r:id="rId30"/>
      <p:bold r:id="rId31"/>
    </p:embeddedFon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bold.fntdata"/><Relationship Id="rId30" Type="http://schemas.openxmlformats.org/officeDocument/2006/relationships/font" Target="fonts/RobotoSlab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6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3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AUTOLAYOUT_3"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49300" y="1147425"/>
            <a:ext cx="7407000" cy="3172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_4"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0"/>
            <a:ext cx="9144000" cy="383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ctrTitle"/>
          </p:nvPr>
        </p:nvSpPr>
        <p:spPr>
          <a:xfrm>
            <a:off x="1016700" y="1584675"/>
            <a:ext cx="7110600" cy="188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1016700" y="3979825"/>
            <a:ext cx="7110600" cy="999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jalview.org/Web_Installers/install.htm" TargetMode="External"/><Relationship Id="rId4" Type="http://schemas.openxmlformats.org/officeDocument/2006/relationships/hyperlink" Target="http://www.jalview.org/" TargetMode="External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jalview.org/tutorial/TheJalviewTutorial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1016700" y="1584675"/>
            <a:ext cx="7110600" cy="18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Jalview Workshop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1016700" y="3979825"/>
            <a:ext cx="7110600" cy="9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Adva Yeheskel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Bioinformatics Unit, Tel Aviv University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8/5/2018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Pairwise alignments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1: recalculate best pairwise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Select two sequences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Calculate pairwise alignment.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 can view the result in a new alignment editor window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Option 2: based on the MSA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Select two sequences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Edit -&gt; copy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Edit -&gt; paste to a new alignment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801" y="1144126"/>
            <a:ext cx="4253425" cy="10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800" y="3307497"/>
            <a:ext cx="4253424" cy="1357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Analysis: groups and what are they for </a:t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87900" y="13374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several sequences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Group them together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Run multi-harmony analysis </a:t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825" y="2463950"/>
            <a:ext cx="4671800" cy="12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191" y="1525125"/>
            <a:ext cx="3986536" cy="342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 flipH="1" rot="10800000">
            <a:off x="3273200" y="3958650"/>
            <a:ext cx="1583400" cy="542700"/>
          </a:xfrm>
          <a:prstGeom prst="bentArrow">
            <a:avLst>
              <a:gd fmla="val 25000" name="adj1"/>
              <a:gd fmla="val 36226" name="adj2"/>
              <a:gd fmla="val 50000" name="adj3"/>
              <a:gd fmla="val 76274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402925" y="4358350"/>
            <a:ext cx="47406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   Y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 can add or delete gaps in all sequences of a group using Ctrl+mouse drag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Analysis: coloring schemes</a:t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87900" y="1296525"/>
            <a:ext cx="337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Color the entire alignment </a:t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50" y="1971325"/>
            <a:ext cx="2398827" cy="28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591" y="1907575"/>
            <a:ext cx="3435707" cy="28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3997450" y="882050"/>
            <a:ext cx="52296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 a selection (group of sequences)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r>
              <a:rPr lang="en"/>
              <a:t>: shade by conservation</a:t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intensity of the coloring scheme can be scaled by the degree of amino acid property conservation.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Select Colour -&gt; by conservation and slide the bar in the conservation colour increment window </a:t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12" y="3268349"/>
            <a:ext cx="8506375" cy="13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Analysis: secondary structure</a:t>
            </a:r>
            <a:endParaRPr/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87900" y="12612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Secondary structure prediction (using jpred)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Manually add a prediction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Upload a prediction</a:t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99" y="2571750"/>
            <a:ext cx="3809800" cy="10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2225" y="1758775"/>
            <a:ext cx="4648224" cy="324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 flipH="1" rot="10800000">
            <a:off x="2614300" y="3873625"/>
            <a:ext cx="1583400" cy="542700"/>
          </a:xfrm>
          <a:prstGeom prst="bentArrow">
            <a:avLst>
              <a:gd fmla="val 25000" name="adj1"/>
              <a:gd fmla="val 36226" name="adj2"/>
              <a:gd fmla="val 50000" name="adj3"/>
              <a:gd fmla="val 76274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Analysis: annotations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87900" y="13516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Add a new row of annotation under the alignment by right click on the annotations panel, give it a name and then select regions and mark them</a:t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350" y="2098850"/>
            <a:ext cx="2215125" cy="29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050" y="2098850"/>
            <a:ext cx="4100325" cy="2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3092475" y="3129675"/>
            <a:ext cx="1156500" cy="435600"/>
          </a:xfrm>
          <a:prstGeom prst="rightArrow">
            <a:avLst>
              <a:gd fmla="val 51205" name="adj1"/>
              <a:gd fmla="val 7032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Analysis: annotations</a:t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87900" y="1489825"/>
            <a:ext cx="3849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Upload annotation file</a:t>
            </a: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200" y="3183075"/>
            <a:ext cx="5796876" cy="14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50" y="1943450"/>
            <a:ext cx="1959175" cy="2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>
            <p:ph idx="1" type="body"/>
          </p:nvPr>
        </p:nvSpPr>
        <p:spPr>
          <a:xfrm>
            <a:off x="3219525" y="2632525"/>
            <a:ext cx="57324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Annotations can be manually edited in the text file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structure</a:t>
            </a:r>
            <a:endParaRPr/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87900" y="1489825"/>
            <a:ext cx="50424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sequence(s) and right click. Choose “3D Structure Data…”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Jalview will present a list of available structures from the PDB. alternatively you can upload a file and associate it with a selected sequence.</a:t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935" y="1489825"/>
            <a:ext cx="3138568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structure</a:t>
            </a:r>
            <a:endParaRPr/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87900" y="12594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colors of the structure and sequences are associated.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Mouseover an atom </a:t>
            </a:r>
            <a:r>
              <a:rPr lang="en"/>
              <a:t>highlights</a:t>
            </a:r>
            <a:r>
              <a:rPr lang="en"/>
              <a:t> the associated position and vice versa.</a:t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400" y="2192775"/>
            <a:ext cx="5919700" cy="281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Phylogenetic trees</a:t>
            </a:r>
            <a:endParaRPr/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-53125" y="1263025"/>
            <a:ext cx="92454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Calculate tree (from Calculate tab) or upload a tree file (from File tab)</a:t>
            </a:r>
            <a:endParaRPr sz="1400"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Click on the tree and the sequences titles will get highlighted in the same coloring scheme as the tree leaves.</a:t>
            </a:r>
            <a:endParaRPr sz="1400"/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4825" l="0" r="0" t="0"/>
          <a:stretch/>
        </p:blipFill>
        <p:spPr>
          <a:xfrm>
            <a:off x="175375" y="1914850"/>
            <a:ext cx="2332625" cy="11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4525" y="2380125"/>
            <a:ext cx="5036626" cy="233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 rot="1195159">
            <a:off x="2763940" y="2630800"/>
            <a:ext cx="805702" cy="343349"/>
          </a:xfrm>
          <a:prstGeom prst="rightArrow">
            <a:avLst>
              <a:gd fmla="val 51205" name="adj1"/>
              <a:gd fmla="val 7032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5">
            <a:alphaModFix/>
          </a:blip>
          <a:srcRect b="8933" l="0" r="0" t="0"/>
          <a:stretch/>
        </p:blipFill>
        <p:spPr>
          <a:xfrm>
            <a:off x="175375" y="3363475"/>
            <a:ext cx="1331100" cy="167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1944750" y="3675250"/>
            <a:ext cx="1756200" cy="343200"/>
          </a:xfrm>
          <a:prstGeom prst="rightArrow">
            <a:avLst>
              <a:gd fmla="val 51205" name="adj1"/>
              <a:gd fmla="val 7032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Installing Jalview </a:t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Install on your computer: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http://www.jalview.org/Web_Installers/install.htm</a:t>
            </a:r>
            <a:endParaRPr sz="1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Use the applet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http://www.jalview.org/</a:t>
            </a:r>
            <a:endParaRPr sz="1000"/>
          </a:p>
        </p:txBody>
      </p:sp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8373" y="1217875"/>
            <a:ext cx="5138377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 Component Analysis (PCA)</a:t>
            </a:r>
            <a:endParaRPr/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87900" y="1489825"/>
            <a:ext cx="83682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This analysis is a spatial representation of the similarities between the selected sequences.</a:t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350" y="2151975"/>
            <a:ext cx="5019950" cy="258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435700" y="2290225"/>
            <a:ext cx="3321600" cy="11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Calculate PCA using the calculate tab. Click on a dot and the appropriate sequence title will be highlighted.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save sessions and alignments</a:t>
            </a:r>
            <a:endParaRPr/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87900" y="1362300"/>
            <a:ext cx="3512100" cy="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 project: saves all visible alignments annotations, coloring and predictions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375" y="2655875"/>
            <a:ext cx="268605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4870800" y="1201125"/>
            <a:ext cx="38115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Save alignment: only the sequences (titles and gaps) of a specific alignment window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600" y="2819312"/>
            <a:ext cx="1887050" cy="19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alignment images: WRAP</a:t>
            </a:r>
            <a:endParaRPr/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387900" y="1489825"/>
            <a:ext cx="3716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Avoid wide figures of long sequences by wrapping the sequences to the selected window size</a:t>
            </a:r>
            <a:endParaRPr sz="1400"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2747099"/>
            <a:ext cx="2511675" cy="18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7022" y="1676700"/>
            <a:ext cx="4811103" cy="30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3220000" y="3356450"/>
            <a:ext cx="884700" cy="343200"/>
          </a:xfrm>
          <a:prstGeom prst="rightArrow">
            <a:avLst>
              <a:gd fmla="val 51205" name="adj1"/>
              <a:gd fmla="val 7032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 alignment image</a:t>
            </a:r>
            <a:endParaRPr/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387900" y="1372925"/>
            <a:ext cx="8368200" cy="3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Select the wanted window size, then export a figure is the selected format (File tab)</a:t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* Unwrap if you need to change something in the alignment</a:t>
            </a:r>
            <a:endParaRPr sz="1600"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971325"/>
            <a:ext cx="1394800" cy="255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6500" y="2867425"/>
            <a:ext cx="6069602" cy="17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help</a:t>
            </a:r>
            <a:endParaRPr/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Tutorial: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http://www.jalview.org/tutorial/TheJalviewTutorial.pdf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Documentation (F1)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49300" y="1147425"/>
            <a:ext cx="74070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1.Interface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2.Upload sequences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3.Create alignment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4.Edit alignment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5.Analysis (colors, groups, secondary structures, annotations etc.)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6.Attaching structures and </a:t>
            </a:r>
            <a:r>
              <a:rPr lang="en">
                <a:solidFill>
                  <a:schemeClr val="dk1"/>
                </a:solidFill>
              </a:rPr>
              <a:t>phylogenetic</a:t>
            </a:r>
            <a:r>
              <a:rPr lang="en">
                <a:solidFill>
                  <a:schemeClr val="dk1"/>
                </a:solidFill>
              </a:rPr>
              <a:t> trees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7.Save sessions, alignments, figures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Interface</a:t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825" y="1239125"/>
            <a:ext cx="6416301" cy="38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start ?</a:t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 your sequences: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From file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From textbox (copy &amp; paste)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Fetch sequences (from Uniprot, PFAM etc.)</a:t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363" y="1229350"/>
            <a:ext cx="319087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Selections</a:t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Title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Column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Part of the sequence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Find</a:t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100" y="1314775"/>
            <a:ext cx="45910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Calculate alignment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87900" y="1489825"/>
            <a:ext cx="3321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Select what to align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Choose alignment method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alignment will be opened in a new window</a:t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253" y="1262588"/>
            <a:ext cx="5297000" cy="3533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 the alignment</a:t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87900" y="1489825"/>
            <a:ext cx="8560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Remove a sequence: select a sequence and click Ctrl + Delete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Hide sequence or column using the right mouse click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Sort using the Calculate tab</a:t>
            </a:r>
            <a:endParaRPr sz="16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/>
              <a:t>Add / remove gap:</a:t>
            </a:r>
            <a:r>
              <a:rPr lang="en"/>
              <a:t>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select a sequence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Move the mouse over the wanted column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Click the Ctrl key and the left mouse button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Move the mouse to drag sequence to open or close gaps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Left and right arrow keys are also an option</a:t>
            </a:r>
            <a:endParaRPr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Add a sequence using the File tab</a:t>
            </a:r>
            <a:endParaRPr sz="16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* You might want to remove empty columns after editing (Ctrl+ E)</a:t>
            </a:r>
            <a:endParaRPr sz="1400"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725" y="2109475"/>
            <a:ext cx="3387849" cy="13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 flipH="1" rot="10800000">
            <a:off x="3780300" y="4254625"/>
            <a:ext cx="1830900" cy="542700"/>
          </a:xfrm>
          <a:prstGeom prst="bentArrow">
            <a:avLst>
              <a:gd fmla="val 18163" name="adj1"/>
              <a:gd fmla="val 36226" name="adj2"/>
              <a:gd fmla="val 50000" name="adj3"/>
              <a:gd fmla="val 76274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 flipH="1" rot="10800000">
            <a:off x="3223700" y="2400075"/>
            <a:ext cx="2430000" cy="542700"/>
          </a:xfrm>
          <a:prstGeom prst="bentArrow">
            <a:avLst>
              <a:gd fmla="val 16942" name="adj1"/>
              <a:gd fmla="val 36226" name="adj2"/>
              <a:gd fmla="val 50000" name="adj3"/>
              <a:gd fmla="val 76274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6725" y="3817780"/>
            <a:ext cx="3387850" cy="120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Alignment editing: remove redundancy</a:t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26" y="1661500"/>
            <a:ext cx="2354625" cy="24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0925" y="1819250"/>
            <a:ext cx="4074275" cy="21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3200038" y="2678638"/>
            <a:ext cx="1156500" cy="435600"/>
          </a:xfrm>
          <a:prstGeom prst="rightArrow">
            <a:avLst>
              <a:gd fmla="val 51205" name="adj1"/>
              <a:gd fmla="val 7032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